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81" r:id="rId7"/>
    <p:sldId id="258" r:id="rId8"/>
    <p:sldId id="259" r:id="rId9"/>
    <p:sldId id="260" r:id="rId10"/>
    <p:sldId id="271" r:id="rId11"/>
    <p:sldId id="272" r:id="rId12"/>
    <p:sldId id="273" r:id="rId13"/>
    <p:sldId id="266" r:id="rId14"/>
    <p:sldId id="270" r:id="rId15"/>
    <p:sldId id="267" r:id="rId16"/>
    <p:sldId id="275" r:id="rId17"/>
    <p:sldId id="262" r:id="rId18"/>
    <p:sldId id="276" r:id="rId19"/>
    <p:sldId id="287" r:id="rId20"/>
    <p:sldId id="263" r:id="rId21"/>
    <p:sldId id="278" r:id="rId22"/>
    <p:sldId id="279" r:id="rId23"/>
    <p:sldId id="289" r:id="rId24"/>
    <p:sldId id="269" r:id="rId25"/>
    <p:sldId id="264" r:id="rId26"/>
    <p:sldId id="290" r:id="rId27"/>
    <p:sldId id="280" r:id="rId28"/>
    <p:sldId id="268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1AAEFB-71B4-445E-AF5D-6048ED655D0D}" v="46" dt="2021-12-13T16:49:54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226F6-EE32-440D-BFE3-BE086720FE5D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7CB72-8FBB-42B7-A094-E0A41E36339A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735410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altLang="zh-SG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MC3</a:t>
            </a:r>
            <a:r>
              <a:rPr lang="en-US" altLang="zh-S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 variant </a:t>
            </a:r>
            <a:r>
              <a:rPr lang="en-US" altLang="zh-SG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calling</a:t>
            </a:r>
            <a:r>
              <a:rPr lang="en-US" altLang="zh-S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project of over 10,000 cancer exome samples from 33 cancer types. 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7CB72-8FBB-42B7-A094-E0A41E36339A}" type="slidenum">
              <a:rPr lang="zh-SG" altLang="en-US" smtClean="0"/>
              <a:t>2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81086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7CB72-8FBB-42B7-A094-E0A41E36339A}" type="slidenum">
              <a:rPr lang="zh-SG" altLang="en-US" smtClean="0"/>
              <a:t>18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83987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0BA02-8D32-4414-B286-7FED64906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63CA07-2797-4C03-8404-29226F08C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0331BE-A3EB-4ED0-8C5A-9D5B7B1B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E0595C-A829-4EAA-8840-3D41E094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0B06DB-D110-4F95-A9C3-07308AD8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13952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0873D-5D90-494C-9F60-03D1A5D5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E0B711-F721-40E5-B222-CC0EA40EC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896-A46D-4E3E-8779-CB789FEE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DDB86B-946D-455B-9C30-BF135E16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783C6F-6CB7-4999-BB88-FCEFF8B7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2536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19B60C-47AF-4AF0-8FBC-E1FB95504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1991DB-0CE8-498F-ABED-C8AC4CAF5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430163-F0F1-4C06-8CF3-6850D918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82174E-78A4-4FD7-A366-15621C79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99C5A-3D3C-4C37-8BF9-17A89757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06715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BB20D-A727-40D9-9A6C-2E71A12C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E1EE5-7006-41A1-B454-B73CC199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4EE58-CADE-4FE0-B4AB-E9DBD5E9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54D06A-5A27-489C-82F4-36B96222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93C4A8-3062-4402-9C24-42138793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62944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20AA2-FFD6-4463-B42E-3118A90A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1B641-571D-4DB9-8BDA-9DF80B82E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E8CD0-4A57-4E24-9E34-AF5AF5CA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1DEE1C-DDEE-4E26-8869-9BBA992F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DF1975-2B0D-4ADB-9245-505DE4A7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8134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3D262-5D16-41E3-8573-023BFEE9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31CC14-E5E6-434D-8183-54706FEF4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785950-D07E-46B3-8BE2-91FAB5170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839D5C-8043-40DD-B732-D9901AC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C8D7B-485E-4076-B3C2-3E11CFDE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3743F6-671B-4A84-A725-E4BE8F0D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57691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B6FB9-7B3D-4879-9289-90E64183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F97110-16E9-46D9-A136-B2E9763D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044C64-706F-4F07-9EB8-659104718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17421A-C348-4F2C-AEA6-0B133DB0B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DD03B7-7247-44CA-A006-0CBFE8B75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196A93-9A89-4A92-83DE-FA5FDFA6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BBCBB1-0284-4AB7-8916-D7102C92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AA1CB6-7E8A-4A18-8D72-9E85517B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827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4FA4D-5358-47E3-8452-72A509A8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A4A5BE-81F9-4D7C-8BF6-45F32880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FD415F-1D14-4BAC-999E-DB1EC449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2453CF-5FD5-41AC-A5D8-0BCB2E56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32314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8702C5-AE13-4189-99BE-48BB0173C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3443C6-5FE5-47B1-9F8E-E5363C90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EB10BB-93C7-4BCC-876A-029FF845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924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5F7A4-0E16-4229-96D2-E312F85D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B44DB7-8B31-40AB-980B-5C4BFAB4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FDD19B-DA06-44EE-BEA7-A78E16FCE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C2E09C-92D3-4A10-B178-0F52E953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03FAA-2473-40AA-9334-E43B6A1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3E6E2E-5606-42C5-BC71-E52D2A46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74185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90857-9A60-4C15-8409-05CE575E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95ACD8-B4E0-4C2D-A3C2-6406C996A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F909EF-74E6-4B23-BBF0-212B7EDC0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5E6208-9888-4C40-BE73-EB5B327EC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03ABA3-70EC-45C0-BE06-3131B3BA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B6766B-7D10-4E47-B82C-13C65BAA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7621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574706-0232-460C-BCD9-0A45395C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0255C3-7897-4543-911D-4B6091350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AE090-A7E6-42F6-A1F0-3CEEAEE28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72EFC-BA88-4A2A-BE67-6F57ACB52A26}" type="datetimeFigureOut">
              <a:rPr lang="zh-SG" altLang="en-US" smtClean="0"/>
              <a:t>13/12/2021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5CCCD-46F6-4EB6-861E-39287BE37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F63CE-B55A-4B56-BE71-C861BBDB0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28DE1-5449-448A-AD7E-3994921F5CE5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83806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enabrowser.net/datapages/?cohort=TCGA%20Breast%20Cancer%20(BRCA)&amp;removeHub=https%3A%2F%2Fxena.treehouse.gi.ucsc.edu%3A44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enabrowser.net/datapages/?dataset=TCGA.BRCA.sampleMap%2FHiSeqV2&amp;host=https%3A%2F%2Ftcga.xenahubs.net&amp;removeHub=https%3A%2F%2Fxena.treehouse.gi.ucsc.edu%3A443" TargetMode="External"/><Relationship Id="rId5" Type="http://schemas.openxmlformats.org/officeDocument/2006/relationships/hyperlink" Target="https://xenabrowser.net/datapages/?dataset=mc3%2FBRCA_mc3.txt&amp;host=https%3A%2F%2Ftcga.xenahubs.net&amp;removeHub=https%3A%2F%2Fxena.treehouse.gi.ucsc.edu%3A443" TargetMode="External"/><Relationship Id="rId4" Type="http://schemas.openxmlformats.org/officeDocument/2006/relationships/hyperlink" Target="https://xenabrowser.net/datapages/?dataset=survival%2FBRCA_survival.txt&amp;host=https%3A%2F%2Ftcga.xenahubs.net&amp;removeHub=https%3A%2F%2Fxena.treehouse.gi.ucsc.edu%3A443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546D-B4AD-4294-9CB2-DCD13A8EE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SG" dirty="0"/>
              <a:t>BRCA TP53</a:t>
            </a:r>
            <a:endParaRPr lang="zh-SG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147C0E-E7BE-45AC-99D0-21C5A506AE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998682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C2743-3147-4A34-8221-FE70AA35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32674-7E76-4310-B9CA-BF8E19FD6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电脑萤幕画面&#10;&#10;中度可信度描述已自动生成">
            <a:extLst>
              <a:ext uri="{FF2B5EF4-FFF2-40B4-BE49-F238E27FC236}">
                <a16:creationId xmlns:a16="http://schemas.microsoft.com/office/drawing/2014/main" id="{BCF0533C-DC66-459F-BC0B-735F34EA6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42"/>
            <a:ext cx="12192000" cy="6407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9A7C7B-6BFF-418A-A4E9-E0BA5651D211}"/>
              </a:ext>
            </a:extLst>
          </p:cNvPr>
          <p:cNvSpPr txBox="1"/>
          <p:nvPr/>
        </p:nvSpPr>
        <p:spPr>
          <a:xfrm>
            <a:off x="303291" y="76968"/>
            <a:ext cx="6129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mutant 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365684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3111E-0EE6-42B0-A1A5-346B5B98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B35E79-9CEE-48B2-B0E5-F813806AB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内容占位符 4" descr="背景图案&#10;&#10;描述已自动生成">
            <a:extLst>
              <a:ext uri="{FF2B5EF4-FFF2-40B4-BE49-F238E27FC236}">
                <a16:creationId xmlns:a16="http://schemas.microsoft.com/office/drawing/2014/main" id="{12572375-541D-479F-9DD0-3A2A46E9D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4" y="466591"/>
            <a:ext cx="12079366" cy="63479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DBAB33-682F-4E29-936F-DF2C412DEBF8}"/>
              </a:ext>
            </a:extLst>
          </p:cNvPr>
          <p:cNvSpPr txBox="1"/>
          <p:nvPr/>
        </p:nvSpPr>
        <p:spPr>
          <a:xfrm>
            <a:off x="287448" y="18045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multiple mutant</a:t>
            </a:r>
            <a:endParaRPr lang="zh-SG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061C98-3471-4A75-9D83-DFB2F6DF3661}"/>
              </a:ext>
            </a:extLst>
          </p:cNvPr>
          <p:cNvSpPr txBox="1"/>
          <p:nvPr/>
        </p:nvSpPr>
        <p:spPr>
          <a:xfrm>
            <a:off x="4796074" y="18045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R248</a:t>
            </a:r>
          </a:p>
        </p:txBody>
      </p:sp>
    </p:spTree>
    <p:extLst>
      <p:ext uri="{BB962C8B-B14F-4D97-AF65-F5344CB8AC3E}">
        <p14:creationId xmlns:p14="http://schemas.microsoft.com/office/powerpoint/2010/main" val="144808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F6456-8120-41CD-89E3-A35CBC4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EBBB5-FF30-448F-A86A-4D0165A1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图片包含 背景图案&#10;&#10;描述已自动生成">
            <a:extLst>
              <a:ext uri="{FF2B5EF4-FFF2-40B4-BE49-F238E27FC236}">
                <a16:creationId xmlns:a16="http://schemas.microsoft.com/office/drawing/2014/main" id="{CCDC21AC-3751-4550-AE9A-1B77B95B6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69"/>
            <a:ext cx="12192000" cy="6407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E5C2FB-07E4-484B-8B30-2A266766B83B}"/>
              </a:ext>
            </a:extLst>
          </p:cNvPr>
          <p:cNvSpPr txBox="1"/>
          <p:nvPr/>
        </p:nvSpPr>
        <p:spPr>
          <a:xfrm>
            <a:off x="190122" y="6876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R175+R248+R273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83205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60E95-DFD9-4C71-BD20-ABE684D9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Top 100 upregulated + downregulated genes</a:t>
            </a:r>
            <a:endParaRPr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30915-8902-41B5-A3FE-C6C4F719C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With KEGG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78969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ED30E-4066-4D0D-81EE-54E6D3D0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B870F-1ACB-44E1-8407-0BAC8154D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图片包含 图表&#10;&#10;描述已自动生成">
            <a:extLst>
              <a:ext uri="{FF2B5EF4-FFF2-40B4-BE49-F238E27FC236}">
                <a16:creationId xmlns:a16="http://schemas.microsoft.com/office/drawing/2014/main" id="{610B90E8-AC7F-4FE3-B717-F7E507F14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407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D073AA-AF4D-464C-8255-2F4E539BA170}"/>
              </a:ext>
            </a:extLst>
          </p:cNvPr>
          <p:cNvSpPr txBox="1"/>
          <p:nvPr/>
        </p:nvSpPr>
        <p:spPr>
          <a:xfrm>
            <a:off x="3192855" y="-42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mutant </a:t>
            </a:r>
            <a:endParaRPr lang="zh-SG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6D4A6B-109F-4105-991C-4FD1C37F9EB2}"/>
              </a:ext>
            </a:extLst>
          </p:cNvPr>
          <p:cNvSpPr txBox="1"/>
          <p:nvPr/>
        </p:nvSpPr>
        <p:spPr>
          <a:xfrm>
            <a:off x="8019108" y="-420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multiple mutant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78859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5636A-3ACB-46D2-8306-884A4486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5" name="内容占位符 4" descr="图表, 条形图&#10;&#10;描述已自动生成">
            <a:extLst>
              <a:ext uri="{FF2B5EF4-FFF2-40B4-BE49-F238E27FC236}">
                <a16:creationId xmlns:a16="http://schemas.microsoft.com/office/drawing/2014/main" id="{FAF21848-9F02-4067-B91C-719011C1F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98" y="435430"/>
            <a:ext cx="5615487" cy="5503643"/>
          </a:xfrm>
        </p:spPr>
      </p:pic>
      <p:pic>
        <p:nvPicPr>
          <p:cNvPr id="7" name="图片 6" descr="图表, 条形图&#10;&#10;描述已自动生成">
            <a:extLst>
              <a:ext uri="{FF2B5EF4-FFF2-40B4-BE49-F238E27FC236}">
                <a16:creationId xmlns:a16="http://schemas.microsoft.com/office/drawing/2014/main" id="{FCB84AD8-0F93-4CA2-94C5-70F7F4B14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" y="365125"/>
            <a:ext cx="5969465" cy="58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4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75585-2A5E-4608-A8E9-BB237282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Gene of interest is within top 100 regulated gene?</a:t>
            </a:r>
            <a:endParaRPr lang="zh-SG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DBBFDF-1441-4550-8EFA-D4AC4C221E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30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mutant</a:t>
            </a:r>
          </a:p>
          <a:p>
            <a:pPr lvl="1"/>
            <a:r>
              <a:rPr lang="en-US" altLang="zh-SG" dirty="0"/>
              <a:t>No</a:t>
            </a:r>
          </a:p>
          <a:p>
            <a:r>
              <a:rPr lang="en-US" altLang="zh-SG" dirty="0"/>
              <a:t> TP53 WT vs TP53 multiple mutant</a:t>
            </a:r>
          </a:p>
          <a:p>
            <a:pPr lvl="1"/>
            <a:r>
              <a:rPr lang="en-US" altLang="zh-SG" dirty="0"/>
              <a:t>No</a:t>
            </a:r>
            <a:endParaRPr lang="zh-SG" altLang="en-US" dirty="0"/>
          </a:p>
          <a:p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96802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05518-8427-4E9F-A7ED-909E0AEB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B44D2-34A5-438F-ABAF-AA230B4E9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图片包含 日历&#10;&#10;描述已自动生成">
            <a:extLst>
              <a:ext uri="{FF2B5EF4-FFF2-40B4-BE49-F238E27FC236}">
                <a16:creationId xmlns:a16="http://schemas.microsoft.com/office/drawing/2014/main" id="{00C3D2A2-6C80-4CD7-9D31-EA7145BD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25"/>
            <a:ext cx="12192000" cy="6407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0F7880-D068-4188-8E08-95031F0D0358}"/>
              </a:ext>
            </a:extLst>
          </p:cNvPr>
          <p:cNvSpPr txBox="1"/>
          <p:nvPr/>
        </p:nvSpPr>
        <p:spPr>
          <a:xfrm>
            <a:off x="1066047" y="4075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R175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4A99E0-8072-4862-BDAB-A42A7BD82CE0}"/>
              </a:ext>
            </a:extLst>
          </p:cNvPr>
          <p:cNvSpPr txBox="1"/>
          <p:nvPr/>
        </p:nvSpPr>
        <p:spPr>
          <a:xfrm>
            <a:off x="8797705" y="4075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R273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8D474A-FA2C-4C7D-ADA4-446B373B759F}"/>
              </a:ext>
            </a:extLst>
          </p:cNvPr>
          <p:cNvSpPr txBox="1"/>
          <p:nvPr/>
        </p:nvSpPr>
        <p:spPr>
          <a:xfrm>
            <a:off x="4601266" y="-44305"/>
            <a:ext cx="744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R248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34570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BC081-47CA-487A-B17E-4E7DC17C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ABCC8-D609-4F42-91D4-A3A2512B5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134AA0A1-6CCC-4BB0-AEAB-80ABE27E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4" y="1039465"/>
            <a:ext cx="5577433" cy="5466347"/>
          </a:xfrm>
          <a:prstGeom prst="rect">
            <a:avLst/>
          </a:prstGeom>
        </p:spPr>
      </p:pic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C80DA3F1-789B-4155-ABED-F1433F86F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394" y="879804"/>
            <a:ext cx="5740339" cy="56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26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56819-AD6E-45D1-B8D5-2EEA6E2D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C155D6-5A57-4E3C-A3F4-633FF98C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722FA803-60B3-42AB-86A1-45B7D423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79" y="681037"/>
            <a:ext cx="5629802" cy="55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79285-4CF1-45F4-8FC1-8833A05D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Data Source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682CCB-1572-49F7-A5CF-FC631DD44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SG" dirty="0"/>
              <a:t>UCSC </a:t>
            </a:r>
            <a:r>
              <a:rPr lang="en-US" altLang="zh-SG" dirty="0" err="1"/>
              <a:t>xena</a:t>
            </a:r>
            <a:r>
              <a:rPr lang="en-US" altLang="zh-SG" dirty="0"/>
              <a:t> </a:t>
            </a:r>
            <a:r>
              <a:rPr lang="en-US" altLang="zh-SG" dirty="0" err="1"/>
              <a:t>datapages</a:t>
            </a:r>
            <a:endParaRPr lang="en-US" altLang="zh-SG" dirty="0"/>
          </a:p>
          <a:p>
            <a:r>
              <a:rPr lang="en-US" altLang="zh-SG" dirty="0">
                <a:hlinkClick r:id="rId3"/>
              </a:rPr>
              <a:t>TCGA BRCA</a:t>
            </a:r>
            <a:endParaRPr lang="en-US" altLang="zh-SG" dirty="0"/>
          </a:p>
          <a:p>
            <a:r>
              <a:rPr lang="pt-BR" altLang="zh-SG" dirty="0"/>
              <a:t>Clinical data(</a:t>
            </a:r>
            <a:r>
              <a:rPr lang="pt-BR" altLang="zh-SG" dirty="0">
                <a:effectLst/>
                <a:hlinkClick r:id="rId4"/>
              </a:rPr>
              <a:t>https://xenabrowser.net/datapages/?dataset=survival%2FBRCA_survival.txt&amp;host=https%3A%2F%2Ftcga.xenahubs.net&amp;removeHub=https%3A%2F%2Fxena.treehouse.gi.ucsc.edu%3A443</a:t>
            </a:r>
            <a:r>
              <a:rPr lang="pt-BR" altLang="zh-SG" dirty="0"/>
              <a:t>)</a:t>
            </a:r>
            <a:endParaRPr lang="en-US" altLang="zh-SG" dirty="0"/>
          </a:p>
          <a:p>
            <a:r>
              <a:rPr lang="fr-FR" altLang="zh-SG" dirty="0"/>
              <a:t>Mutant information (MC3 mutation calls) </a:t>
            </a:r>
            <a:r>
              <a:rPr lang="fr-FR" altLang="zh-SG" dirty="0">
                <a:effectLst/>
                <a:hlinkClick r:id="rId5"/>
              </a:rPr>
              <a:t>https://xenabrowser.net/datapages/?dataset=mc3%2FBRCA_mc3.txt&amp;host=https%3A%2F%2Ftcga.xenahubs.net&amp;removeHub=https%3A%2F%2Fxena.treehouse.gi.ucsc.edu%3A443</a:t>
            </a:r>
            <a:endParaRPr lang="fr-FR" altLang="zh-SG" dirty="0">
              <a:effectLst/>
            </a:endParaRPr>
          </a:p>
          <a:p>
            <a:r>
              <a:rPr lang="fr-FR" altLang="zh-SG" dirty="0">
                <a:hlinkClick r:id="rId6"/>
              </a:rPr>
              <a:t>Illumina </a:t>
            </a:r>
            <a:r>
              <a:rPr lang="fr-FR" altLang="zh-SG" dirty="0" err="1">
                <a:hlinkClick r:id="rId6"/>
              </a:rPr>
              <a:t>HiSeq</a:t>
            </a:r>
            <a:r>
              <a:rPr lang="fr-FR" altLang="zh-SG" dirty="0">
                <a:hlinkClick r:id="rId6"/>
              </a:rPr>
              <a:t>, RSEM </a:t>
            </a:r>
            <a:r>
              <a:rPr lang="fr-FR" altLang="zh-SG" dirty="0" err="1">
                <a:hlinkClick r:id="rId6"/>
              </a:rPr>
              <a:t>normalized</a:t>
            </a:r>
            <a:r>
              <a:rPr lang="fr-FR" altLang="zh-SG" dirty="0">
                <a:hlinkClick r:id="rId6"/>
              </a:rPr>
              <a:t> </a:t>
            </a:r>
            <a:r>
              <a:rPr lang="fr-FR" altLang="zh-SG" dirty="0" err="1">
                <a:hlinkClick r:id="rId6"/>
              </a:rPr>
              <a:t>results</a:t>
            </a:r>
            <a:endParaRPr lang="en-US" altLang="zh-SG" dirty="0"/>
          </a:p>
          <a:p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238858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75585-2A5E-4608-A8E9-BB237282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Gene of interest is within top 100 regulated gene?</a:t>
            </a:r>
            <a:endParaRPr lang="zh-SG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DBBFDF-1441-4550-8EFA-D4AC4C221E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733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R175</a:t>
            </a:r>
          </a:p>
          <a:p>
            <a:pPr lvl="1"/>
            <a:r>
              <a:rPr lang="en-US" altLang="zh-SG" dirty="0"/>
              <a:t>No</a:t>
            </a:r>
          </a:p>
          <a:p>
            <a:r>
              <a:rPr lang="en-US" altLang="zh-SG" dirty="0"/>
              <a:t>TP53 WT vs TP53 R248</a:t>
            </a:r>
          </a:p>
          <a:p>
            <a:pPr lvl="1"/>
            <a:r>
              <a:rPr lang="en-US" altLang="zh-SG" dirty="0"/>
              <a:t>No</a:t>
            </a:r>
          </a:p>
          <a:p>
            <a:r>
              <a:rPr lang="en-US" altLang="zh-SG" dirty="0"/>
              <a:t>TP53 WT vs TP53 R273</a:t>
            </a:r>
            <a:endParaRPr lang="zh-SG" altLang="en-US" dirty="0"/>
          </a:p>
          <a:p>
            <a:pPr lvl="1"/>
            <a:r>
              <a:rPr lang="en-US" altLang="zh-SG" dirty="0"/>
              <a:t>No</a:t>
            </a:r>
          </a:p>
          <a:p>
            <a:pPr marL="457200" lvl="1" indent="0">
              <a:buNone/>
            </a:pPr>
            <a:endParaRPr lang="zh-SG" altLang="en-US" dirty="0"/>
          </a:p>
          <a:p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27022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69A23-7971-40F2-A9C6-D75F5BC9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6C3E56-CBBC-441D-9EF8-5F6B0087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7170EBA9-BA13-4E2F-BC84-4BD5B469E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25"/>
            <a:ext cx="12192000" cy="6407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31C768-65B5-48E7-BDA6-B258BB6BFEB1}"/>
              </a:ext>
            </a:extLst>
          </p:cNvPr>
          <p:cNvSpPr txBox="1"/>
          <p:nvPr/>
        </p:nvSpPr>
        <p:spPr>
          <a:xfrm>
            <a:off x="377982" y="18045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R175+R248+R273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07914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45776-72FE-4BE5-AA51-D16C0704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DD015-9EE7-40ED-9EE2-9E138E38D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57EFA280-8F64-45AC-B4FE-38FC8FAC5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73" y="365125"/>
            <a:ext cx="6398317" cy="62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42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75585-2A5E-4608-A8E9-BB237282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Gene of interest is within top 100 regulated gene?</a:t>
            </a:r>
            <a:endParaRPr lang="zh-SG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DBBFDF-1441-4550-8EFA-D4AC4C221E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39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R175+R248+R273</a:t>
            </a:r>
            <a:endParaRPr lang="zh-SG" altLang="en-US" dirty="0"/>
          </a:p>
          <a:p>
            <a:pPr lvl="1"/>
            <a:r>
              <a:rPr lang="en-US" altLang="zh-SG" dirty="0"/>
              <a:t>No</a:t>
            </a:r>
          </a:p>
          <a:p>
            <a:pPr marL="0" indent="0">
              <a:buNone/>
            </a:pP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89185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60E95-DFD9-4C71-BD20-ABE684D9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If only focused on samples contained  all genes of interest</a:t>
            </a:r>
            <a:endParaRPr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30915-8902-41B5-A3FE-C6C4F719C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All failed KEGG, no enrichment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506340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E6228-DD7E-4809-B5FA-14AAE671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7" name="图片 6" descr="图片包含 条形图&#10;&#10;描述已自动生成">
            <a:extLst>
              <a:ext uri="{FF2B5EF4-FFF2-40B4-BE49-F238E27FC236}">
                <a16:creationId xmlns:a16="http://schemas.microsoft.com/office/drawing/2014/main" id="{54FEB4F9-42CB-456E-9D3A-57AEE4E44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9" y="0"/>
            <a:ext cx="10101532" cy="6858000"/>
          </a:xfrm>
          <a:prstGeom prst="rect">
            <a:avLst/>
          </a:prstGeom>
        </p:spPr>
      </p:pic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D47BB263-9462-42FB-A553-DCE977183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5536EC-B732-48D3-950E-00D69AB60159}"/>
              </a:ext>
            </a:extLst>
          </p:cNvPr>
          <p:cNvSpPr txBox="1"/>
          <p:nvPr/>
        </p:nvSpPr>
        <p:spPr>
          <a:xfrm>
            <a:off x="303291" y="76968"/>
            <a:ext cx="6129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mutant 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95874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5CB3C-A546-4BA9-9329-13D17B1F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CC9F0-1DEE-4604-84B6-B662503F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内容占位符 4" descr="图片包含 图表&#10;&#10;描述已自动生成">
            <a:extLst>
              <a:ext uri="{FF2B5EF4-FFF2-40B4-BE49-F238E27FC236}">
                <a16:creationId xmlns:a16="http://schemas.microsoft.com/office/drawing/2014/main" id="{318CB300-FE72-405C-8963-C0CEBB5BB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32" y="178170"/>
            <a:ext cx="9576659" cy="65016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15F2DC-4296-41B4-A1B4-F8820581CADB}"/>
              </a:ext>
            </a:extLst>
          </p:cNvPr>
          <p:cNvSpPr txBox="1"/>
          <p:nvPr/>
        </p:nvSpPr>
        <p:spPr>
          <a:xfrm>
            <a:off x="414197" y="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multiple mutant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33187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6065B-F5AE-4C2D-A4BA-CE7BEB8B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C72AF5-2ABC-470F-BD07-CC3A36C0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图片包含 树状图&#10;&#10;描述已自动生成">
            <a:extLst>
              <a:ext uri="{FF2B5EF4-FFF2-40B4-BE49-F238E27FC236}">
                <a16:creationId xmlns:a16="http://schemas.microsoft.com/office/drawing/2014/main" id="{3D6AB00F-13E1-4724-B915-9DB3B115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87" y="0"/>
            <a:ext cx="1010153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6EC185-2336-4502-8862-FDFBC1B57D58}"/>
              </a:ext>
            </a:extLst>
          </p:cNvPr>
          <p:cNvSpPr txBox="1"/>
          <p:nvPr/>
        </p:nvSpPr>
        <p:spPr>
          <a:xfrm>
            <a:off x="1066047" y="4075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R175</a:t>
            </a:r>
          </a:p>
        </p:txBody>
      </p:sp>
    </p:spTree>
    <p:extLst>
      <p:ext uri="{BB962C8B-B14F-4D97-AF65-F5344CB8AC3E}">
        <p14:creationId xmlns:p14="http://schemas.microsoft.com/office/powerpoint/2010/main" val="4006083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65242-20A0-4E8B-9B99-C132F2DB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346B5-1B98-4058-BC8C-E2FE70E3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图片包含 图表&#10;&#10;描述已自动生成">
            <a:extLst>
              <a:ext uri="{FF2B5EF4-FFF2-40B4-BE49-F238E27FC236}">
                <a16:creationId xmlns:a16="http://schemas.microsoft.com/office/drawing/2014/main" id="{42DE63AA-CB01-44E4-8E7E-FF0D5A896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54" y="0"/>
            <a:ext cx="1010153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007125-1E8C-47F1-BDA6-57C056ADA466}"/>
              </a:ext>
            </a:extLst>
          </p:cNvPr>
          <p:cNvSpPr txBox="1"/>
          <p:nvPr/>
        </p:nvSpPr>
        <p:spPr>
          <a:xfrm>
            <a:off x="838200" y="45522"/>
            <a:ext cx="744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R248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749218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E87C8-AFF3-4870-8E13-58B6E6F9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1F5AB-3367-4F73-AADB-A210A5AA7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图片包含 图表&#10;&#10;描述已自动生成">
            <a:extLst>
              <a:ext uri="{FF2B5EF4-FFF2-40B4-BE49-F238E27FC236}">
                <a16:creationId xmlns:a16="http://schemas.microsoft.com/office/drawing/2014/main" id="{4F938666-1F90-4A0B-9522-6350ADD9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53" y="0"/>
            <a:ext cx="1010153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77E331-2BCB-4C0A-89EB-9CBD2819E44A}"/>
              </a:ext>
            </a:extLst>
          </p:cNvPr>
          <p:cNvSpPr txBox="1"/>
          <p:nvPr/>
        </p:nvSpPr>
        <p:spPr>
          <a:xfrm>
            <a:off x="838200" y="45522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R273</a:t>
            </a:r>
          </a:p>
        </p:txBody>
      </p:sp>
    </p:spTree>
    <p:extLst>
      <p:ext uri="{BB962C8B-B14F-4D97-AF65-F5344CB8AC3E}">
        <p14:creationId xmlns:p14="http://schemas.microsoft.com/office/powerpoint/2010/main" val="239258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495B23-7B99-4A78-9FEA-D85F1D44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5C4DC-B9AB-440D-BCE7-3ABDCC6F1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SG" dirty="0"/>
              <a:t>1097 primary tumor</a:t>
            </a:r>
          </a:p>
          <a:p>
            <a:pPr lvl="1"/>
            <a:r>
              <a:rPr lang="en-US" altLang="zh-SG" dirty="0"/>
              <a:t>259 with single TP53 mut + 7 with 2 TP53 mut</a:t>
            </a:r>
          </a:p>
          <a:p>
            <a:pPr lvl="1"/>
            <a:r>
              <a:rPr lang="en-US" altLang="zh-SG" dirty="0"/>
              <a:t>831 TP53 WT</a:t>
            </a:r>
          </a:p>
          <a:p>
            <a:pPr lvl="1"/>
            <a:r>
              <a:rPr lang="en-US" altLang="zh-SG" dirty="0"/>
              <a:t>15 with R175</a:t>
            </a:r>
          </a:p>
          <a:p>
            <a:pPr lvl="1"/>
            <a:r>
              <a:rPr lang="en-US" altLang="zh-SG" dirty="0"/>
              <a:t>8 with R248</a:t>
            </a:r>
          </a:p>
          <a:p>
            <a:pPr lvl="1"/>
            <a:r>
              <a:rPr lang="en-US" altLang="zh-SG" dirty="0"/>
              <a:t>17 with R273</a:t>
            </a:r>
          </a:p>
        </p:txBody>
      </p:sp>
    </p:spTree>
    <p:extLst>
      <p:ext uri="{BB962C8B-B14F-4D97-AF65-F5344CB8AC3E}">
        <p14:creationId xmlns:p14="http://schemas.microsoft.com/office/powerpoint/2010/main" val="621176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B7134-D4FB-4CDC-AED9-95D2925B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77289-651E-4BB7-9DDB-58F2B982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4" name="图片 3" descr="图片包含 条形图&#10;&#10;描述已自动生成">
            <a:extLst>
              <a:ext uri="{FF2B5EF4-FFF2-40B4-BE49-F238E27FC236}">
                <a16:creationId xmlns:a16="http://schemas.microsoft.com/office/drawing/2014/main" id="{0CB6A0F2-ED97-4EE1-A8C0-C26C6079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C2F2E7-9AA0-4B59-8288-949AE8FF1125}"/>
              </a:ext>
            </a:extLst>
          </p:cNvPr>
          <p:cNvSpPr txBox="1"/>
          <p:nvPr/>
        </p:nvSpPr>
        <p:spPr>
          <a:xfrm>
            <a:off x="377982" y="18045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TP53 WT vs TP53 R175+R248+R273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78660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36DCB-5404-4589-8D27-FCF9BE28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91" y="65953"/>
            <a:ext cx="10515600" cy="1325563"/>
          </a:xfrm>
        </p:spPr>
        <p:txBody>
          <a:bodyPr/>
          <a:lstStyle/>
          <a:p>
            <a:r>
              <a:rPr lang="en-US" altLang="zh-SG" dirty="0"/>
              <a:t>Some features of BRCA MC3 data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8139D-B58D-43AD-9063-838D8617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253331"/>
            <a:ext cx="10614890" cy="5082814"/>
          </a:xfrm>
        </p:spPr>
        <p:txBody>
          <a:bodyPr>
            <a:normAutofit fontScale="92500"/>
          </a:bodyPr>
          <a:lstStyle/>
          <a:p>
            <a:r>
              <a:rPr lang="en-US" altLang="zh-SG" dirty="0"/>
              <a:t>Some BRCA samples contained more than 1 TP53 mutations</a:t>
            </a:r>
          </a:p>
          <a:p>
            <a:pPr lvl="1"/>
            <a:r>
              <a:rPr lang="en-US" altLang="zh-SG" dirty="0"/>
              <a:t>Was grouped into “TP53 Multiple Mutation” in later analysis</a:t>
            </a:r>
          </a:p>
          <a:p>
            <a:pPr lvl="1"/>
            <a:endParaRPr lang="en-US" altLang="zh-SG" dirty="0"/>
          </a:p>
          <a:p>
            <a:pPr lvl="1"/>
            <a:endParaRPr lang="en-US" altLang="zh-SG" dirty="0"/>
          </a:p>
          <a:p>
            <a:pPr lvl="1"/>
            <a:endParaRPr lang="en-US" altLang="zh-SG" dirty="0"/>
          </a:p>
          <a:p>
            <a:pPr lvl="1"/>
            <a:endParaRPr lang="en-US" altLang="zh-SG" dirty="0"/>
          </a:p>
          <a:p>
            <a:pPr lvl="1"/>
            <a:endParaRPr lang="en-US" altLang="zh-SG" dirty="0"/>
          </a:p>
          <a:p>
            <a:pPr lvl="1"/>
            <a:endParaRPr lang="en-US" altLang="zh-SG" dirty="0"/>
          </a:p>
          <a:p>
            <a:endParaRPr lang="en-US" altLang="zh-SG" dirty="0"/>
          </a:p>
          <a:p>
            <a:r>
              <a:rPr lang="en-US" altLang="zh-SG" dirty="0"/>
              <a:t>&gt; </a:t>
            </a:r>
            <a:r>
              <a:rPr lang="en-US" altLang="zh-SG" dirty="0" err="1"/>
              <a:t>gene.of.interest</a:t>
            </a:r>
            <a:r>
              <a:rPr lang="en-US" altLang="zh-SG" dirty="0"/>
              <a:t> [1] "BRCA1" </a:t>
            </a:r>
            <a:r>
              <a:rPr lang="en-US" altLang="zh-SG" dirty="0">
                <a:highlight>
                  <a:srgbClr val="FFFF00"/>
                </a:highlight>
              </a:rPr>
              <a:t>"SRSF2" </a:t>
            </a:r>
            <a:r>
              <a:rPr lang="en-US" altLang="zh-SG" dirty="0"/>
              <a:t>"ATF4" "SLC7A11" </a:t>
            </a:r>
            <a:r>
              <a:rPr lang="en-US" altLang="zh-SG" dirty="0">
                <a:highlight>
                  <a:srgbClr val="FFFF00"/>
                </a:highlight>
              </a:rPr>
              <a:t>"ZFAF1" </a:t>
            </a:r>
            <a:r>
              <a:rPr lang="en-US" altLang="zh-SG" dirty="0"/>
              <a:t>"WT1" "PBRM1" "BAP1" "CDH1" "CIC" "RB1" "STK11" "SMAD4" "NF1" "TP53“</a:t>
            </a:r>
          </a:p>
          <a:p>
            <a:pPr lvl="1"/>
            <a:r>
              <a:rPr lang="en-US" altLang="zh-SG" dirty="0"/>
              <a:t>N</a:t>
            </a:r>
            <a:r>
              <a:rPr lang="en-US" altLang="zh-CN" dirty="0"/>
              <a:t>o samples are marked as ZFAF1 mutants</a:t>
            </a:r>
          </a:p>
          <a:p>
            <a:pPr lvl="1"/>
            <a:r>
              <a:rPr lang="en-US" altLang="zh-SG" dirty="0"/>
              <a:t>This database used SFRS2 instead of SRSF2 as gene id</a:t>
            </a:r>
          </a:p>
          <a:p>
            <a:pPr lvl="1"/>
            <a:endParaRPr lang="en-US" altLang="zh-S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B64983-ED8A-44A7-93E1-A2E33AAA6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103437"/>
            <a:ext cx="117919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08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2C451-33E2-434D-93DE-5EB08F0D4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93" y="1391516"/>
            <a:ext cx="10515600" cy="4351338"/>
          </a:xfrm>
        </p:spPr>
        <p:txBody>
          <a:bodyPr/>
          <a:lstStyle/>
          <a:p>
            <a:r>
              <a:rPr lang="en-US" altLang="zh-SG" dirty="0"/>
              <a:t>Within a single mutation type (for example TP53R273), the amino acid change can be different</a:t>
            </a:r>
          </a:p>
          <a:p>
            <a:endParaRPr lang="zh-SG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80044FB-28A1-4447-8B89-D0F32DBE13EB}"/>
              </a:ext>
            </a:extLst>
          </p:cNvPr>
          <p:cNvSpPr txBox="1">
            <a:spLocks/>
          </p:cNvSpPr>
          <p:nvPr/>
        </p:nvSpPr>
        <p:spPr>
          <a:xfrm>
            <a:off x="302491" y="659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SG"/>
              <a:t>Some features about BRCA mutect data</a:t>
            </a:r>
            <a:endParaRPr lang="zh-SG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497259-97C3-483B-B4F5-E1329983BA86}"/>
              </a:ext>
            </a:extLst>
          </p:cNvPr>
          <p:cNvSpPr txBox="1"/>
          <p:nvPr/>
        </p:nvSpPr>
        <p:spPr>
          <a:xfrm>
            <a:off x="-69669" y="2397948"/>
            <a:ext cx="140202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SG" altLang="en-US" sz="1600" dirty="0"/>
              <a:t>&gt; head(TP53_R273)</a:t>
            </a:r>
          </a:p>
          <a:p>
            <a:r>
              <a:rPr lang="zh-SG" altLang="en-US" sz="1600" dirty="0"/>
              <a:t>               sample chr   start     end reference alt gene            effect Amino_Acid_Change DNA_VAF            SIFT                 PolyPhen</a:t>
            </a:r>
          </a:p>
          <a:p>
            <a:r>
              <a:rPr lang="zh-SG" altLang="en-US" sz="1600" dirty="0"/>
              <a:t>5209  TCGA-A2-A0CL-01  17 7577120 7577120         C   A TP53 Missense_Mutation           </a:t>
            </a:r>
            <a:r>
              <a:rPr lang="zh-SG" altLang="en-US" sz="1600" dirty="0">
                <a:highlight>
                  <a:srgbClr val="FFFF00"/>
                </a:highlight>
              </a:rPr>
              <a:t>p.R273L    </a:t>
            </a:r>
            <a:r>
              <a:rPr lang="zh-SG" altLang="en-US" sz="1600" dirty="0"/>
              <a:t>0.18  deleterious(0) probably_damaging(0.993)</a:t>
            </a:r>
          </a:p>
          <a:p>
            <a:r>
              <a:rPr lang="zh-SG" altLang="en-US" sz="1600" dirty="0"/>
              <a:t>6399  TCGA-A2-A0T1-01  17 7577121 7577121         G   A TP53 Missense_Mutation           </a:t>
            </a:r>
            <a:r>
              <a:rPr lang="zh-SG" altLang="en-US" sz="1600" dirty="0">
                <a:highlight>
                  <a:srgbClr val="FFFF00"/>
                </a:highlight>
              </a:rPr>
              <a:t>p.R273C    </a:t>
            </a:r>
            <a:r>
              <a:rPr lang="zh-SG" altLang="en-US" sz="1600" dirty="0"/>
              <a:t>0.18  deleterious(0) probably_damaging(0.998)</a:t>
            </a:r>
          </a:p>
          <a:p>
            <a:r>
              <a:rPr lang="zh-SG" altLang="en-US" sz="1600" dirty="0"/>
              <a:t>26962 TCGA-AR-A0TP-01  17 7577120 7577120         C   G TP53 Missense_Mutation           </a:t>
            </a:r>
            <a:r>
              <a:rPr lang="zh-SG" altLang="en-US" sz="1600" dirty="0">
                <a:highlight>
                  <a:srgbClr val="FFFF00"/>
                </a:highlight>
              </a:rPr>
              <a:t>p.R273P    </a:t>
            </a:r>
            <a:r>
              <a:rPr lang="zh-SG" altLang="en-US" sz="1600" dirty="0"/>
              <a:t>0.80  deleterious(0) probably_damaging(0.999)</a:t>
            </a:r>
          </a:p>
          <a:p>
            <a:r>
              <a:rPr lang="zh-SG" altLang="en-US" sz="1600" dirty="0"/>
              <a:t>28735 TCGA-AR-A1AJ-01  17 7577120 7577120         C   T TP53 Missense_Mutation           </a:t>
            </a:r>
            <a:r>
              <a:rPr lang="zh-SG" altLang="en-US" sz="1600" dirty="0">
                <a:highlight>
                  <a:srgbClr val="FFFF00"/>
                </a:highlight>
              </a:rPr>
              <a:t>p.R273H    </a:t>
            </a:r>
            <a:r>
              <a:rPr lang="zh-SG" altLang="en-US" sz="1600" dirty="0"/>
              <a:t>0.20 tolerated(0.13) possibly_damaging(0.631)</a:t>
            </a:r>
          </a:p>
          <a:p>
            <a:r>
              <a:rPr lang="zh-SG" altLang="en-US" sz="1600" dirty="0"/>
              <a:t>29386 TCGA-AR-A1AW-01  17 7577121 7577121         G   A TP53 Missense_Mutation           </a:t>
            </a:r>
            <a:r>
              <a:rPr lang="zh-SG" altLang="en-US" sz="1600" dirty="0">
                <a:highlight>
                  <a:srgbClr val="FFFF00"/>
                </a:highlight>
              </a:rPr>
              <a:t>p.R273C    </a:t>
            </a:r>
            <a:r>
              <a:rPr lang="zh-SG" altLang="en-US" sz="1600" dirty="0"/>
              <a:t>0.36  deleterious(0) probably_damaging(0.998)</a:t>
            </a:r>
          </a:p>
          <a:p>
            <a:r>
              <a:rPr lang="zh-SG" altLang="en-US" sz="1600" dirty="0"/>
              <a:t>30249 TCGA-AR-A24T-01  17 7577120 7577120         C   T TP53 Missense_Mutation           </a:t>
            </a:r>
            <a:r>
              <a:rPr lang="zh-SG" altLang="en-US" sz="1600" dirty="0">
                <a:highlight>
                  <a:srgbClr val="FFFF00"/>
                </a:highlight>
              </a:rPr>
              <a:t>p.R273H    </a:t>
            </a:r>
            <a:r>
              <a:rPr lang="zh-SG" altLang="en-US" sz="1600" dirty="0"/>
              <a:t>0.30 tolerated(0.13) possibly_damaging(0.631)</a:t>
            </a:r>
          </a:p>
        </p:txBody>
      </p:sp>
    </p:spTree>
    <p:extLst>
      <p:ext uri="{BB962C8B-B14F-4D97-AF65-F5344CB8AC3E}">
        <p14:creationId xmlns:p14="http://schemas.microsoft.com/office/powerpoint/2010/main" val="49233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F4C26-9333-4334-90A9-EF3843BE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Pairwise comparison----Group settings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D82D7-902D-463A-B7A7-9B4C21B9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SG" dirty="0"/>
              <a:t>1. TP53 WT vs TP53 mutant </a:t>
            </a:r>
          </a:p>
          <a:p>
            <a:r>
              <a:rPr lang="en-US" altLang="zh-SG" dirty="0"/>
              <a:t>2. TP53 WT vs TP53 multiple mutant</a:t>
            </a:r>
          </a:p>
          <a:p>
            <a:r>
              <a:rPr lang="en-US" altLang="zh-SG" dirty="0"/>
              <a:t>3. TP53 WT vs TP53 R175</a:t>
            </a:r>
          </a:p>
          <a:p>
            <a:r>
              <a:rPr lang="en-US" altLang="zh-SG" dirty="0"/>
              <a:t>4. TP53 WT vs TP53 R248</a:t>
            </a:r>
          </a:p>
          <a:p>
            <a:r>
              <a:rPr lang="en-US" altLang="zh-SG" dirty="0"/>
              <a:t>5. TP53 WT vs TP53 R273</a:t>
            </a:r>
          </a:p>
          <a:p>
            <a:r>
              <a:rPr lang="en-US" altLang="zh-SG" dirty="0"/>
              <a:t>6. TP53 WT vs TP53 R175+R248+R273</a:t>
            </a:r>
          </a:p>
          <a:p>
            <a:endParaRPr lang="en-US" altLang="zh-SG" dirty="0"/>
          </a:p>
          <a:p>
            <a:r>
              <a:rPr lang="en-US" altLang="zh-SG" dirty="0"/>
              <a:t>Use </a:t>
            </a:r>
            <a:r>
              <a:rPr lang="en-US" altLang="zh-SG" dirty="0" err="1"/>
              <a:t>EdgeR</a:t>
            </a:r>
            <a:r>
              <a:rPr lang="en-US" altLang="zh-SG" dirty="0"/>
              <a:t> to complete 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340395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60E95-DFD9-4C71-BD20-ABE684D9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Analyze the dataset without selecting gene of interest</a:t>
            </a:r>
            <a:endParaRPr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30915-8902-41B5-A3FE-C6C4F719C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41989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60E95-DFD9-4C71-BD20-ABE684D9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Overview</a:t>
            </a:r>
            <a:endParaRPr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30915-8902-41B5-A3FE-C6C4F719C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08660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396EB-45FF-4263-BEE2-88307E75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7EDDB-FED5-4FDB-9525-8F697569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SG" dirty="0"/>
              <a:t>Heatmap data source:</a:t>
            </a:r>
          </a:p>
          <a:p>
            <a:r>
              <a:rPr lang="en-US" altLang="zh-SG" dirty="0" err="1"/>
              <a:t>HiSeq</a:t>
            </a:r>
            <a:r>
              <a:rPr lang="en-US" altLang="zh-SG" dirty="0"/>
              <a:t> Gene Expression from database, got log2(x+1) transformation and then used R scale() function to normalize (centering expression by gene)</a:t>
            </a:r>
          </a:p>
          <a:p>
            <a:r>
              <a:rPr lang="en-US" altLang="zh-SG" dirty="0"/>
              <a:t>Number &gt; 2 = 2 red </a:t>
            </a:r>
          </a:p>
          <a:p>
            <a:r>
              <a:rPr lang="en-US" altLang="zh-SG" dirty="0"/>
              <a:t>Number &lt; -2 = -2 blue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99054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EA3CE86E7FA34282FF48CD06982898" ma:contentTypeVersion="5" ma:contentTypeDescription="Create a new document." ma:contentTypeScope="" ma:versionID="bce15c1acb4ace9308e8afdb81c0955b">
  <xsd:schema xmlns:xsd="http://www.w3.org/2001/XMLSchema" xmlns:xs="http://www.w3.org/2001/XMLSchema" xmlns:p="http://schemas.microsoft.com/office/2006/metadata/properties" xmlns:ns3="93783ceb-e60e-4d0e-b812-cd18e44e50c8" xmlns:ns4="ee9c854b-a6c4-44c4-a9e5-70a85b302341" targetNamespace="http://schemas.microsoft.com/office/2006/metadata/properties" ma:root="true" ma:fieldsID="31f452540e93a0aec0608432a4ac508d" ns3:_="" ns4:_="">
    <xsd:import namespace="93783ceb-e60e-4d0e-b812-cd18e44e50c8"/>
    <xsd:import namespace="ee9c854b-a6c4-44c4-a9e5-70a85b30234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783ceb-e60e-4d0e-b812-cd18e44e50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9c854b-a6c4-44c4-a9e5-70a85b3023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8AB9B1-14D2-419B-9C35-422666E761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783ceb-e60e-4d0e-b812-cd18e44e50c8"/>
    <ds:schemaRef ds:uri="ee9c854b-a6c4-44c4-a9e5-70a85b3023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8ECF81-0918-4B6A-B23F-E0FAACAB61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E2AFE6-2D88-4778-8072-26464C76DDB9}">
  <ds:schemaRefs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93783ceb-e60e-4d0e-b812-cd18e44e50c8"/>
    <ds:schemaRef ds:uri="http://www.w3.org/XML/1998/namespace"/>
    <ds:schemaRef ds:uri="ee9c854b-a6c4-44c4-a9e5-70a85b302341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873</Words>
  <Application>Microsoft Office PowerPoint</Application>
  <PresentationFormat>宽屏</PresentationFormat>
  <Paragraphs>89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Office 主题​​</vt:lpstr>
      <vt:lpstr>BRCA TP53</vt:lpstr>
      <vt:lpstr>Data Source</vt:lpstr>
      <vt:lpstr>PowerPoint 演示文稿</vt:lpstr>
      <vt:lpstr>Some features of BRCA MC3 data</vt:lpstr>
      <vt:lpstr>PowerPoint 演示文稿</vt:lpstr>
      <vt:lpstr>Pairwise comparison----Group settings</vt:lpstr>
      <vt:lpstr>Analyze the dataset without selecting gene of interest</vt:lpstr>
      <vt:lpstr>Overview</vt:lpstr>
      <vt:lpstr>PowerPoint 演示文稿</vt:lpstr>
      <vt:lpstr>PowerPoint 演示文稿</vt:lpstr>
      <vt:lpstr>PowerPoint 演示文稿</vt:lpstr>
      <vt:lpstr>PowerPoint 演示文稿</vt:lpstr>
      <vt:lpstr>Top 100 upregulated + downregulated genes</vt:lpstr>
      <vt:lpstr>PowerPoint 演示文稿</vt:lpstr>
      <vt:lpstr>PowerPoint 演示文稿</vt:lpstr>
      <vt:lpstr>Gene of interest is within top 100 regulated gene?</vt:lpstr>
      <vt:lpstr>PowerPoint 演示文稿</vt:lpstr>
      <vt:lpstr>PowerPoint 演示文稿</vt:lpstr>
      <vt:lpstr>PowerPoint 演示文稿</vt:lpstr>
      <vt:lpstr>Gene of interest is within top 100 regulated gene?</vt:lpstr>
      <vt:lpstr>PowerPoint 演示文稿</vt:lpstr>
      <vt:lpstr>PowerPoint 演示文稿</vt:lpstr>
      <vt:lpstr>Gene of interest is within top 100 regulated gene?</vt:lpstr>
      <vt:lpstr>If only focused on samples contained  all genes of interest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Yinuo</dc:creator>
  <cp:lastModifiedBy>Zhang Yinuo</cp:lastModifiedBy>
  <cp:revision>2</cp:revision>
  <dcterms:created xsi:type="dcterms:W3CDTF">2021-12-13T14:39:21Z</dcterms:created>
  <dcterms:modified xsi:type="dcterms:W3CDTF">2021-12-13T16:54:34Z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0x0101009AEA3CE86E7FA34282FF48CD06982898</vt:lpwstr>
  </property>
</Properties>
</file>